
<file path=[Content_Types].xml><?xml version="1.0" encoding="utf-8"?>
<Types xmlns="http://schemas.openxmlformats.org/package/2006/content-types">
  <Default Extension="wmf" ContentType="image/x-wmf"/>
  <Default Extension="png" ContentType="image/png"/>
  <Default Extension="wdp" ContentType="image/vnd.ms-photo"/>
  <Default Extension="jpeg" ContentType="image/jpeg"/>
  <Default Extension="JPG" ContentType="image/.jpg"/>
  <Default Extension="tiff" ContentType="image/tif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362" r:id="rId3"/>
    <p:sldId id="513" r:id="rId4"/>
    <p:sldId id="455" r:id="rId5"/>
    <p:sldId id="503" r:id="rId6"/>
    <p:sldId id="500" r:id="rId7"/>
    <p:sldId id="528" r:id="rId8"/>
    <p:sldId id="526" r:id="rId9"/>
    <p:sldId id="512" r:id="rId10"/>
    <p:sldId id="506" r:id="rId11"/>
    <p:sldId id="509" r:id="rId12"/>
    <p:sldId id="510" r:id="rId13"/>
    <p:sldId id="514" r:id="rId14"/>
    <p:sldId id="515" r:id="rId15"/>
    <p:sldId id="518" r:id="rId16"/>
    <p:sldId id="519" r:id="rId17"/>
    <p:sldId id="520" r:id="rId18"/>
    <p:sldId id="527" r:id="rId19"/>
  </p:sldIdLst>
  <p:sldSz cx="9144000" cy="5715000" type="screen16x10"/>
  <p:notesSz cx="6858000" cy="9144000"/>
  <p:custDataLst>
    <p:tags r:id="rId25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15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9900"/>
    <a:srgbClr val="F7F39B"/>
    <a:srgbClr val="F7A9DB"/>
    <a:srgbClr val="EE50A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719" autoAdjust="0"/>
    <p:restoredTop sz="77333" autoAdjust="0"/>
  </p:normalViewPr>
  <p:slideViewPr>
    <p:cSldViewPr showGuides="1">
      <p:cViewPr varScale="1">
        <p:scale>
          <a:sx n="88" d="100"/>
          <a:sy n="88" d="100"/>
        </p:scale>
        <p:origin x="828" y="90"/>
      </p:cViewPr>
      <p:guideLst>
        <p:guide orient="horz" pos="18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78"/>
      </p:cViewPr>
      <p:guideLst>
        <p:guide orient="horz" pos="2904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5" Type="http://schemas.openxmlformats.org/officeDocument/2006/relationships/tags" Target="tags/tag10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handoutMaster" Target="handoutMasters/handoutMaster1.xml"/><Relationship Id="rId20" Type="http://schemas.openxmlformats.org/officeDocument/2006/relationships/notesMaster" Target="notesMasters/notesMaster1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2964B83-8345-4413-A6F1-F270C629A6EF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9E9E8CFC-36A4-4335-B8DC-FF0EF578EF6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4C19EE3-F66F-4767-A6F3-5D41C12A3E82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806E125-48F0-476E-9C48-2A74794AF44E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CHINAEDU_RGB_2006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29520" y="500046"/>
            <a:ext cx="1220785" cy="38334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" name="图片 4" descr="CHINAEDU_RGB_2006.w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429522" y="500046"/>
            <a:ext cx="1220785" cy="38334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00034" y="2428872"/>
            <a:ext cx="6386530" cy="1010707"/>
          </a:xfrm>
        </p:spPr>
        <p:txBody>
          <a:bodyPr/>
          <a:lstStyle>
            <a:lvl1pPr>
              <a:defRPr b="1">
                <a:solidFill>
                  <a:schemeClr val="accent6">
                    <a:lumMod val="7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00034" y="3500442"/>
            <a:ext cx="6400800" cy="54769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14375" y="857250"/>
            <a:ext cx="5286375" cy="46038"/>
          </a:xfrm>
          <a:prstGeom prst="rect">
            <a:avLst/>
          </a:prstGeom>
          <a:gradFill flip="none" rotWithShape="1">
            <a:gsLst>
              <a:gs pos="21000">
                <a:schemeClr val="accent6">
                  <a:lumMod val="75000"/>
                </a:schemeClr>
              </a:gs>
              <a:gs pos="77000">
                <a:schemeClr val="accent6">
                  <a:lumMod val="75000"/>
                  <a:tint val="44500"/>
                  <a:satMod val="160000"/>
                  <a:alpha val="0"/>
                </a:schemeClr>
              </a:gs>
              <a:gs pos="51000">
                <a:schemeClr val="accent6">
                  <a:lumMod val="7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5" name="图片 4" descr="CHINAEDU_RGB_2006.wm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429520" y="4786326"/>
            <a:ext cx="1220785" cy="38334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6" name="矩形 5"/>
          <p:cNvSpPr/>
          <p:nvPr userDrawn="1"/>
        </p:nvSpPr>
        <p:spPr>
          <a:xfrm>
            <a:off x="714375" y="857250"/>
            <a:ext cx="5286375" cy="46038"/>
          </a:xfrm>
          <a:prstGeom prst="rect">
            <a:avLst/>
          </a:prstGeom>
          <a:gradFill flip="none" rotWithShape="1">
            <a:gsLst>
              <a:gs pos="21000">
                <a:schemeClr val="accent6">
                  <a:lumMod val="75000"/>
                </a:schemeClr>
              </a:gs>
              <a:gs pos="77000">
                <a:schemeClr val="accent6">
                  <a:lumMod val="75000"/>
                  <a:tint val="44500"/>
                  <a:satMod val="160000"/>
                  <a:alpha val="0"/>
                </a:schemeClr>
              </a:gs>
              <a:gs pos="51000">
                <a:schemeClr val="accent6">
                  <a:lumMod val="75000"/>
                  <a:tint val="23500"/>
                  <a:satMod val="16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7" name="图片 6" descr="CHINAEDU_RGB_2006.wm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7429522" y="4786326"/>
            <a:ext cx="1220785" cy="383344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42910" y="214294"/>
            <a:ext cx="5614998" cy="952500"/>
          </a:xfrm>
        </p:spPr>
        <p:txBody>
          <a:bodyPr/>
          <a:lstStyle>
            <a:lvl1pPr algn="l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2910" y="1285864"/>
            <a:ext cx="8015286" cy="342902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二级</a:t>
            </a:r>
            <a:endParaRPr lang="zh-CN" altLang="en-US" smtClean="0"/>
          </a:p>
          <a:p>
            <a:pPr lvl="2"/>
            <a:r>
              <a:rPr lang="zh-CN" altLang="en-US" smtClean="0"/>
              <a:t>三级</a:t>
            </a:r>
            <a:endParaRPr lang="zh-CN" altLang="en-US" smtClean="0"/>
          </a:p>
          <a:p>
            <a:pPr lvl="3"/>
            <a:r>
              <a:rPr lang="zh-CN" altLang="en-US" smtClean="0"/>
              <a:t>四级</a:t>
            </a:r>
            <a:endParaRPr lang="zh-CN" altLang="en-US" smtClean="0"/>
          </a:p>
          <a:p>
            <a:pPr lvl="4"/>
            <a:r>
              <a:rPr lang="zh-CN" altLang="en-US" smtClean="0"/>
              <a:t>五级</a:t>
            </a:r>
            <a:endParaRPr lang="zh-CN" alt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28625" y="571500"/>
            <a:ext cx="5614988" cy="9525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4099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28625" y="1643063"/>
            <a:ext cx="8229600" cy="34623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effectLst>
            <a:reflection blurRad="6350" stA="50000" endA="300" endPos="50000" dist="60007" dir="5400000" sy="-100000" algn="bl" rotWithShape="0"/>
          </a:effectLst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E46C0A"/>
        </a:buClr>
        <a:buFont typeface="Wingdings" panose="05000000000000000000" pitchFamily="2" charset="2"/>
        <a:buChar char="ü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E46C0A"/>
        </a:buClr>
        <a:buFont typeface="Wingdings" panose="05000000000000000000" pitchFamily="2" charset="2"/>
        <a:buChar char="ü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E46C0A"/>
        </a:buClr>
        <a:buFont typeface="Wingdings" panose="05000000000000000000" pitchFamily="2" charset="2"/>
        <a:buChar char="ü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E46C0A"/>
        </a:buClr>
        <a:buFont typeface="Wingdings" panose="05000000000000000000" pitchFamily="2" charset="2"/>
        <a:buChar char="ü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E46C0A"/>
        </a:buClr>
        <a:buFont typeface="Wingdings" panose="05000000000000000000" pitchFamily="2" charset="2"/>
        <a:buChar char="ü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hyperlink" Target="http://zsxycj.sccchina.net/" TargetMode="External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2.xml"/><Relationship Id="rId3" Type="http://schemas.openxmlformats.org/officeDocument/2006/relationships/image" Target="../media/image9.png"/><Relationship Id="rId2" Type="http://schemas.openxmlformats.org/officeDocument/2006/relationships/tags" Target="../tags/tag1.xml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7.png"/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.png"/><Relationship Id="rId2" Type="http://schemas.microsoft.com/office/2007/relationships/hdphoto" Target="../media/image19.wdp"/><Relationship Id="rId1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4.xml"/><Relationship Id="rId3" Type="http://schemas.openxmlformats.org/officeDocument/2006/relationships/image" Target="../media/image23.png"/><Relationship Id="rId2" Type="http://schemas.openxmlformats.org/officeDocument/2006/relationships/tags" Target="../tags/tag3.xml"/><Relationship Id="rId1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.xml"/><Relationship Id="rId8" Type="http://schemas.openxmlformats.org/officeDocument/2006/relationships/tags" Target="../tags/tag9.xml"/><Relationship Id="rId7" Type="http://schemas.openxmlformats.org/officeDocument/2006/relationships/tags" Target="../tags/tag8.xml"/><Relationship Id="rId6" Type="http://schemas.openxmlformats.org/officeDocument/2006/relationships/image" Target="../media/image26.tiff"/><Relationship Id="rId5" Type="http://schemas.openxmlformats.org/officeDocument/2006/relationships/tags" Target="../tags/tag7.xml"/><Relationship Id="rId4" Type="http://schemas.openxmlformats.org/officeDocument/2006/relationships/image" Target="../media/image25.tiff"/><Relationship Id="rId3" Type="http://schemas.openxmlformats.org/officeDocument/2006/relationships/tags" Target="../tags/tag6.xml"/><Relationship Id="rId2" Type="http://schemas.openxmlformats.org/officeDocument/2006/relationships/image" Target="../media/image24.tiff"/><Relationship Id="rId1" Type="http://schemas.openxmlformats.org/officeDocument/2006/relationships/tags" Target="../tags/tag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3"/>
          <p:cNvSpPr>
            <a:spLocks noGrp="1"/>
          </p:cNvSpPr>
          <p:nvPr>
            <p:ph type="ctrTitle"/>
          </p:nvPr>
        </p:nvSpPr>
        <p:spPr>
          <a:xfrm>
            <a:off x="1259632" y="1561356"/>
            <a:ext cx="6984776" cy="1428760"/>
          </a:xfrm>
        </p:spPr>
        <p:txBody>
          <a:bodyPr/>
          <a:lstStyle/>
          <a:p>
            <a:r>
              <a:rPr lang="zh-CN" altLang="en-US" sz="3600" dirty="0" smtClean="0"/>
              <a:t>学生使用手册</a:t>
            </a:r>
            <a:endParaRPr lang="zh-CN" altLang="en-US" sz="3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3"/>
          <p:cNvSpPr>
            <a:spLocks noGrp="1"/>
          </p:cNvSpPr>
          <p:nvPr>
            <p:ph type="ctrTitle"/>
          </p:nvPr>
        </p:nvSpPr>
        <p:spPr>
          <a:xfrm>
            <a:off x="1259632" y="1561356"/>
            <a:ext cx="6408712" cy="1428760"/>
          </a:xfrm>
        </p:spPr>
        <p:txBody>
          <a:bodyPr/>
          <a:lstStyle/>
          <a:p>
            <a:r>
              <a:rPr lang="zh-CN" altLang="en-US" sz="3600" dirty="0" smtClean="0"/>
              <a:t>一、电脑端操作手册</a:t>
            </a:r>
            <a:endParaRPr lang="zh-CN" altLang="en-US" sz="3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、运行环境、登录</a:t>
            </a:r>
            <a:endParaRPr lang="zh-CN" altLang="en-US" sz="2800" b="1" dirty="0"/>
          </a:p>
        </p:txBody>
      </p:sp>
      <p:sp>
        <p:nvSpPr>
          <p:cNvPr id="3" name="矩形 2"/>
          <p:cNvSpPr/>
          <p:nvPr/>
        </p:nvSpPr>
        <p:spPr>
          <a:xfrm>
            <a:off x="611560" y="1129308"/>
            <a:ext cx="5256584" cy="28917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dirty="0" smtClean="0">
                <a:solidFill>
                  <a:schemeClr val="accent2">
                    <a:lumMod val="75000"/>
                  </a:schemeClr>
                </a:solidFill>
              </a:rPr>
              <a:t>运行</a:t>
            </a:r>
            <a:r>
              <a:rPr lang="zh-CN" altLang="zh-CN" dirty="0">
                <a:solidFill>
                  <a:schemeClr val="accent2">
                    <a:lumMod val="75000"/>
                  </a:schemeClr>
                </a:solidFill>
              </a:rPr>
              <a:t>环境</a:t>
            </a:r>
            <a:endParaRPr lang="zh-CN" altLang="zh-CN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/>
              <a:buChar char="•"/>
            </a:pPr>
            <a:r>
              <a:rPr lang="zh-CN" altLang="zh-CN" dirty="0">
                <a:solidFill>
                  <a:schemeClr val="accent2">
                    <a:lumMod val="75000"/>
                  </a:schemeClr>
                </a:solidFill>
              </a:rPr>
              <a:t>推荐浏览器为</a:t>
            </a:r>
            <a:r>
              <a:rPr lang="zh-CN" altLang="zh-CN" dirty="0" smtClean="0">
                <a:solidFill>
                  <a:schemeClr val="accent2">
                    <a:lumMod val="75000"/>
                  </a:schemeClr>
                </a:solidFill>
              </a:rPr>
              <a:t>：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谷歌、火狐</a:t>
            </a:r>
            <a:r>
              <a:rPr lang="zh-CN" altLang="zh-CN" dirty="0" smtClean="0">
                <a:solidFill>
                  <a:schemeClr val="accent2">
                    <a:lumMod val="75000"/>
                  </a:schemeClr>
                </a:solidFill>
              </a:rPr>
              <a:t>。</a:t>
            </a:r>
            <a:endParaRPr lang="zh-CN" altLang="zh-CN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/>
              <a:buChar char="•"/>
            </a:pPr>
            <a:r>
              <a:rPr lang="zh-CN" altLang="zh-CN" dirty="0">
                <a:solidFill>
                  <a:schemeClr val="accent2">
                    <a:lumMod val="75000"/>
                  </a:schemeClr>
                </a:solidFill>
              </a:rPr>
              <a:t>推荐分辨率为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1920*1680</a:t>
            </a:r>
            <a:endParaRPr lang="en-US" altLang="zh-CN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en-US" altLang="zh-CN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学生登录</a:t>
            </a:r>
            <a:endParaRPr lang="en-US" altLang="zh-CN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/>
              <a:buChar char="•"/>
            </a:pP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学生登录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地址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：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  <a:hlinkClick r:id="rId1"/>
              </a:rPr>
              <a:t>http://xxpt.hbwgydx.com/</a:t>
            </a:r>
            <a:endParaRPr lang="en-US" altLang="zh-CN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/>
              <a:buChar char="•"/>
            </a:pP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20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21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22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24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、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25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级学生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默认用户名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：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身份证号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</a:rPr>
              <a:t>；</a:t>
            </a:r>
            <a:endParaRPr lang="zh-CN" altLang="en-US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/>
              <a:buChar char="•"/>
            </a:pP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23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级学生默认用户名：学号；</a:t>
            </a:r>
            <a:endParaRPr lang="en-US" altLang="zh-CN" dirty="0">
              <a:solidFill>
                <a:schemeClr val="accent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/>
              <a:buChar char="•"/>
            </a:pP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所有学生默认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密码：身份证后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</a:rPr>
              <a:t>6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位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；</a:t>
            </a:r>
            <a:endParaRPr lang="zh-CN" altLang="en-US" sz="2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、首页</a:t>
            </a:r>
            <a:endParaRPr lang="zh-CN" altLang="en-US" sz="28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73696"/>
            <a:ext cx="8064896" cy="4232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073696"/>
            <a:ext cx="1333333" cy="31428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2713484"/>
            <a:ext cx="704762" cy="2380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3805440"/>
            <a:ext cx="704762" cy="23809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7784" y="4897396"/>
            <a:ext cx="704762" cy="23809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3</a:t>
            </a:r>
            <a:r>
              <a:rPr lang="zh-CN" altLang="en-US" sz="2800" b="1" dirty="0" smtClean="0"/>
              <a:t>、看课学习</a:t>
            </a:r>
            <a:endParaRPr lang="zh-CN" altLang="en-US" sz="2800" b="1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992962"/>
            <a:ext cx="8064895" cy="4024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800" y="2281436"/>
            <a:ext cx="709793" cy="2160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8124" y="3557600"/>
            <a:ext cx="657143" cy="200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9246" y="4717740"/>
            <a:ext cx="657143" cy="20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查看考核标准</a:t>
            </a:r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628775" y="1285875"/>
            <a:ext cx="6042660" cy="3429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4</a:t>
            </a:r>
            <a:r>
              <a:rPr lang="zh-CN" altLang="en-US" sz="2800" b="1" dirty="0" smtClean="0"/>
              <a:t>、作业</a:t>
            </a:r>
            <a:endParaRPr lang="zh-CN" altLang="en-US" sz="2800" b="1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71800" y="2281436"/>
            <a:ext cx="709793" cy="216024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798124" y="3557600"/>
            <a:ext cx="657143" cy="200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59246" y="4717740"/>
            <a:ext cx="657143" cy="200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2411730" y="1417320"/>
            <a:ext cx="6402070" cy="3854450"/>
          </a:xfrm>
          <a:prstGeom prst="rect">
            <a:avLst/>
          </a:prstGeom>
        </p:spPr>
      </p:pic>
      <p:sp>
        <p:nvSpPr>
          <p:cNvPr id="7" name="文本框 6"/>
          <p:cNvSpPr txBox="1"/>
          <p:nvPr>
            <p:custDataLst>
              <p:tags r:id="rId4"/>
            </p:custDataLst>
          </p:nvPr>
        </p:nvSpPr>
        <p:spPr>
          <a:xfrm>
            <a:off x="539750" y="1416685"/>
            <a:ext cx="1760220" cy="366966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zh-CN" altLang="en-US" sz="2400"/>
              <a:t>在线作业：</a:t>
            </a:r>
            <a:br>
              <a:rPr lang="zh-CN" altLang="en-US" sz="2400"/>
            </a:br>
            <a:br>
              <a:rPr lang="zh-CN" altLang="en-US" sz="2400"/>
            </a:br>
            <a:r>
              <a:rPr lang="zh-CN" altLang="en-US" sz="1800"/>
              <a:t>如老师安排了</a:t>
            </a:r>
            <a:r>
              <a:rPr lang="zh-CN" altLang="en-US" sz="1800"/>
              <a:t>作业，则可通过在线作业列表，查看并按时完成作业。</a:t>
            </a:r>
            <a:endParaRPr lang="zh-CN" altLang="en-US" sz="18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/>
              <a:t>5</a:t>
            </a:r>
            <a:r>
              <a:rPr lang="zh-CN" altLang="en-US" sz="2800" b="1" dirty="0" smtClean="0"/>
              <a:t>、考试</a:t>
            </a:r>
            <a:endParaRPr lang="zh-CN" altLang="en-US" sz="2800" b="1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391" y="1273324"/>
            <a:ext cx="8196065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文本框 2"/>
          <p:cNvSpPr txBox="1"/>
          <p:nvPr/>
        </p:nvSpPr>
        <p:spPr>
          <a:xfrm>
            <a:off x="539750" y="4010025"/>
            <a:ext cx="773684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/>
              <a:t>在线考试注意事项：</a:t>
            </a:r>
            <a:br>
              <a:rPr lang="zh-CN" altLang="en-US" sz="1600"/>
            </a:br>
            <a:r>
              <a:rPr lang="zh-CN" altLang="en-US" sz="1600">
                <a:solidFill>
                  <a:srgbClr val="FF0000"/>
                </a:solidFill>
                <a:sym typeface="+mn-ea"/>
              </a:rPr>
              <a:t>注意：</a:t>
            </a:r>
            <a:r>
              <a:rPr lang="zh-CN" altLang="en-US" sz="1600"/>
              <a:t>点击</a:t>
            </a:r>
            <a:r>
              <a:rPr lang="en-US" altLang="zh-CN" sz="1600"/>
              <a:t> </a:t>
            </a:r>
            <a:r>
              <a:rPr lang="zh-CN" altLang="en-US" sz="1600"/>
              <a:t>课程后的</a:t>
            </a:r>
            <a:r>
              <a:rPr lang="en-US" altLang="zh-CN" sz="1600"/>
              <a:t>“</a:t>
            </a:r>
            <a:r>
              <a:rPr lang="zh-CN" altLang="en-US" sz="1600"/>
              <a:t>开始考试</a:t>
            </a:r>
            <a:r>
              <a:rPr lang="en-US" altLang="zh-CN" sz="1600"/>
              <a:t>” </a:t>
            </a:r>
            <a:r>
              <a:rPr lang="zh-CN" altLang="en-US" sz="1600"/>
              <a:t>后，考试倒计时启动，考试期间退出考试页面，系统将继续倒计时，在倒计时结束之前再次进入考试，可继续答题；考试时间已到，尚未提交试卷时，系统将强制交卷。</a:t>
            </a:r>
            <a:endParaRPr lang="zh-CN" altLang="en-US" sz="16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6</a:t>
            </a:r>
            <a:r>
              <a:rPr lang="zh-CN" altLang="en-US" sz="2800" b="1" dirty="0" smtClean="0"/>
              <a:t>、成绩</a:t>
            </a:r>
            <a:endParaRPr lang="zh-CN" altLang="en-US" sz="2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29308"/>
            <a:ext cx="8299600" cy="3528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273324"/>
            <a:ext cx="1333333" cy="3142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7</a:t>
            </a:r>
            <a:r>
              <a:rPr lang="zh-CN" altLang="en-US" sz="2800" b="1" dirty="0" smtClean="0"/>
              <a:t>、</a:t>
            </a:r>
            <a:r>
              <a:rPr lang="zh-CN" altLang="en-US" sz="2800" b="1" dirty="0"/>
              <a:t>毕业</a:t>
            </a:r>
            <a:endParaRPr lang="zh-CN" altLang="en-US" sz="2800" b="1" dirty="0"/>
          </a:p>
        </p:txBody>
      </p:sp>
      <p:pic>
        <p:nvPicPr>
          <p:cNvPr id="5" name="图片 4"/>
          <p:cNvPicPr/>
          <p:nvPr/>
        </p:nvPicPr>
        <p:blipFill>
          <a:blip r:embed="rId1"/>
          <a:stretch>
            <a:fillRect/>
          </a:stretch>
        </p:blipFill>
        <p:spPr>
          <a:xfrm>
            <a:off x="737118" y="985292"/>
            <a:ext cx="6480720" cy="45286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8</a:t>
            </a:r>
            <a:r>
              <a:rPr lang="zh-CN" altLang="en-US" sz="2800" b="1" dirty="0" smtClean="0"/>
              <a:t>、个人信息</a:t>
            </a:r>
            <a:endParaRPr lang="zh-CN" altLang="en-US" sz="2800" b="1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913284"/>
            <a:ext cx="6365205" cy="4635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913284"/>
            <a:ext cx="1333333" cy="3142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3"/>
          <p:cNvSpPr>
            <a:spLocks noGrp="1"/>
          </p:cNvSpPr>
          <p:nvPr>
            <p:ph type="ctrTitle"/>
          </p:nvPr>
        </p:nvSpPr>
        <p:spPr>
          <a:xfrm>
            <a:off x="1259632" y="1561356"/>
            <a:ext cx="6408712" cy="1428760"/>
          </a:xfrm>
        </p:spPr>
        <p:txBody>
          <a:bodyPr/>
          <a:lstStyle/>
          <a:p>
            <a:r>
              <a:rPr lang="zh-CN" altLang="en-US" sz="3600" dirty="0" smtClean="0"/>
              <a:t>二、手机端操作手册</a:t>
            </a:r>
            <a:endParaRPr lang="zh-CN" altLang="en-US" sz="36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1</a:t>
            </a:r>
            <a:r>
              <a:rPr lang="zh-CN" altLang="en-US" sz="2800" b="1" dirty="0" smtClean="0"/>
              <a:t>、移动</a:t>
            </a:r>
            <a:r>
              <a:rPr lang="en-US" altLang="zh-CN" sz="2800" b="1" dirty="0" smtClean="0"/>
              <a:t>APP</a:t>
            </a:r>
            <a:r>
              <a:rPr lang="zh-CN" altLang="en-US" sz="2800" b="1" dirty="0" smtClean="0"/>
              <a:t>下载</a:t>
            </a:r>
            <a:endParaRPr lang="zh-CN" altLang="en-US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650096" y="1120016"/>
            <a:ext cx="824238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b="1" dirty="0" smtClean="0">
                <a:solidFill>
                  <a:schemeClr val="accent2">
                    <a:lumMod val="75000"/>
                  </a:schemeClr>
                </a:solidFill>
              </a:rPr>
              <a:t>用户</a:t>
            </a:r>
            <a:r>
              <a:rPr lang="zh-CN" altLang="en-US" b="1" dirty="0">
                <a:solidFill>
                  <a:schemeClr val="accent2">
                    <a:lumMod val="75000"/>
                  </a:schemeClr>
                </a:solidFill>
              </a:rPr>
              <a:t>可以通过以下两种途径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</a:rPr>
              <a:t>下载</a:t>
            </a:r>
            <a:r>
              <a:rPr lang="en-US" altLang="zh-CN" b="1" dirty="0" smtClean="0">
                <a:solidFill>
                  <a:schemeClr val="accent2">
                    <a:lumMod val="75000"/>
                  </a:schemeClr>
                </a:solidFill>
              </a:rPr>
              <a:t>APP</a:t>
            </a:r>
            <a:r>
              <a:rPr lang="zh-CN" altLang="en-US" b="1" dirty="0" smtClean="0">
                <a:solidFill>
                  <a:schemeClr val="accent2">
                    <a:lumMod val="75000"/>
                  </a:schemeClr>
                </a:solidFill>
              </a:rPr>
              <a:t>：</a:t>
            </a:r>
            <a:endParaRPr lang="en-US" altLang="zh-CN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n-US" altLang="zh-CN" b="1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altLang="zh-CN" dirty="0">
                <a:solidFill>
                  <a:schemeClr val="accent2">
                    <a:lumMod val="75000"/>
                  </a:schemeClr>
                </a:solidFill>
              </a:rPr>
              <a:t>1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、安卓用户可通过</a:t>
            </a:r>
            <a:r>
              <a:rPr lang="zh-CN" altLang="zh-CN" dirty="0" smtClean="0">
                <a:solidFill>
                  <a:schemeClr val="accent2">
                    <a:lumMod val="75000"/>
                  </a:schemeClr>
                </a:solidFill>
              </a:rPr>
              <a:t>小米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应用商店</a:t>
            </a:r>
            <a:r>
              <a:rPr lang="en-US" altLang="zh-CN" dirty="0">
                <a:solidFill>
                  <a:schemeClr val="accent2">
                    <a:lumMod val="75000"/>
                  </a:schemeClr>
                </a:solidFill>
              </a:rPr>
              <a:t>        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、</a:t>
            </a:r>
            <a:r>
              <a:rPr lang="zh-CN" altLang="zh-CN" dirty="0">
                <a:solidFill>
                  <a:schemeClr val="accent2">
                    <a:lumMod val="75000"/>
                  </a:schemeClr>
                </a:solidFill>
              </a:rPr>
              <a:t>华为</a:t>
            </a:r>
            <a:r>
              <a:rPr lang="zh-CN" altLang="en-US" dirty="0">
                <a:solidFill>
                  <a:schemeClr val="accent2">
                    <a:lumMod val="75000"/>
                  </a:schemeClr>
                </a:solidFill>
              </a:rPr>
              <a:t>应用市场        、</a:t>
            </a:r>
            <a:r>
              <a:rPr lang="zh-CN" altLang="zh-CN" dirty="0">
                <a:solidFill>
                  <a:schemeClr val="accent2">
                    <a:lumMod val="75000"/>
                  </a:schemeClr>
                </a:solidFill>
              </a:rPr>
              <a:t>应用</a:t>
            </a:r>
            <a:r>
              <a:rPr lang="zh-CN" altLang="zh-CN" dirty="0" smtClean="0">
                <a:solidFill>
                  <a:schemeClr val="accent2">
                    <a:lumMod val="75000"/>
                  </a:schemeClr>
                </a:solidFill>
              </a:rPr>
              <a:t>宝</a:t>
            </a:r>
            <a:endParaRPr lang="en-US" altLang="zh-CN" dirty="0" smtClean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等应用市场搜索：“学起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PLUS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”下载。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lang="en-US" altLang="zh-CN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en-US" altLang="zh-CN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2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、苹果用户可通过苹果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APP Store           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搜索“学起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PLUS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”下载。</a:t>
            </a:r>
            <a:endParaRPr lang="en-US" altLang="zh-CN" dirty="0" smtClean="0">
              <a:solidFill>
                <a:schemeClr val="accent2">
                  <a:lumMod val="75000"/>
                </a:schemeClr>
              </a:solidFill>
            </a:endParaRPr>
          </a:p>
          <a:p>
            <a:endParaRPr lang="en-US" altLang="zh-CN" dirty="0">
              <a:solidFill>
                <a:schemeClr val="accent2">
                  <a:lumMod val="75000"/>
                </a:schemeClr>
              </a:solidFill>
            </a:endParaRPr>
          </a:p>
          <a:p>
            <a:endParaRPr lang="zh-CN" altLang="en-US" dirty="0"/>
          </a:p>
        </p:txBody>
      </p:sp>
      <p:grpSp>
        <p:nvGrpSpPr>
          <p:cNvPr id="5" name="组合 4"/>
          <p:cNvGrpSpPr/>
          <p:nvPr/>
        </p:nvGrpSpPr>
        <p:grpSpPr>
          <a:xfrm>
            <a:off x="1026542" y="1777380"/>
            <a:ext cx="7106495" cy="1875964"/>
            <a:chOff x="668163" y="1510376"/>
            <a:chExt cx="7106495" cy="1875964"/>
          </a:xfrm>
        </p:grpSpPr>
        <p:sp>
          <p:nvSpPr>
            <p:cNvPr id="4" name="矩形 3"/>
            <p:cNvSpPr/>
            <p:nvPr/>
          </p:nvSpPr>
          <p:spPr>
            <a:xfrm>
              <a:off x="668163" y="2932305"/>
              <a:ext cx="7072189" cy="45403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endParaRPr lang="en-US" altLang="zh-CN" dirty="0">
                <a:solidFill>
                  <a:schemeClr val="accent2">
                    <a:lumMod val="75000"/>
                  </a:schemeClr>
                </a:solidFill>
              </a:endParaRPr>
            </a:p>
          </p:txBody>
        </p:sp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0532" y="1510376"/>
              <a:ext cx="525463" cy="5413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3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572" b="33178"/>
            <a:stretch>
              <a:fillRect/>
            </a:stretch>
          </p:blipFill>
          <p:spPr bwMode="auto">
            <a:xfrm>
              <a:off x="7301802" y="1553487"/>
              <a:ext cx="472856" cy="4823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875" y="1820491"/>
            <a:ext cx="442566" cy="466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841" y="2710253"/>
            <a:ext cx="457200" cy="427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2</a:t>
            </a:r>
            <a:r>
              <a:rPr lang="zh-CN" altLang="en-US" sz="2800" b="1" dirty="0" smtClean="0"/>
              <a:t>、</a:t>
            </a:r>
            <a:r>
              <a:rPr lang="zh-CN" altLang="en-US" sz="2800" b="1" dirty="0"/>
              <a:t>登陆学起</a:t>
            </a:r>
            <a:r>
              <a:rPr lang="en-US" altLang="zh-CN" sz="2800" b="1" dirty="0"/>
              <a:t>app</a:t>
            </a:r>
            <a:endParaRPr lang="en-US" altLang="zh-CN" sz="2800" b="1" dirty="0"/>
          </a:p>
        </p:txBody>
      </p:sp>
      <p:pic>
        <p:nvPicPr>
          <p:cNvPr id="5" name="图片 4"/>
          <p:cNvPicPr/>
          <p:nvPr/>
        </p:nvPicPr>
        <p:blipFill>
          <a:blip r:embed="rId1">
            <a:extLst>
              <a:ext uri="{BEBA8EAE-BF5A-486C-A8C5-ECC9F3942E4B}">
                <a14:imgProps xmlns:a14="http://schemas.microsoft.com/office/drawing/2010/main">
                  <a14:imgLayer r:embed="rId2">
                    <a14:imgEffect>
                      <a14:saturation sat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1" t="908" r="560" b="-908"/>
          <a:stretch>
            <a:fillRect/>
          </a:stretch>
        </p:blipFill>
        <p:spPr bwMode="auto">
          <a:xfrm>
            <a:off x="5292080" y="1120015"/>
            <a:ext cx="2088232" cy="4488281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683569" y="2425576"/>
            <a:ext cx="74168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下载安装后选择报考院校，输入账号及密码；</a:t>
            </a:r>
            <a:endParaRPr lang="en-US" altLang="zh-CN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注：移动</a:t>
            </a:r>
            <a:r>
              <a:rPr lang="en-US" altLang="zh-CN" dirty="0" smtClean="0">
                <a:solidFill>
                  <a:schemeClr val="accent2">
                    <a:lumMod val="75000"/>
                  </a:schemeClr>
                </a:solidFill>
              </a:rPr>
              <a:t>app</a:t>
            </a: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账号密码与电脑端相同；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31" y="2384742"/>
            <a:ext cx="1333333" cy="31428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121196"/>
            <a:ext cx="6408712" cy="952500"/>
          </a:xfrm>
        </p:spPr>
        <p:txBody>
          <a:bodyPr/>
          <a:lstStyle/>
          <a:p>
            <a:r>
              <a:rPr lang="en-US" altLang="zh-CN" sz="2800" b="1" dirty="0" smtClean="0"/>
              <a:t>3</a:t>
            </a:r>
            <a:r>
              <a:rPr lang="zh-CN" altLang="en-US" sz="2800" b="1" dirty="0" smtClean="0"/>
              <a:t>、</a:t>
            </a:r>
            <a:r>
              <a:rPr lang="zh-CN" altLang="en-US" sz="2800" b="1" dirty="0"/>
              <a:t>课程学习</a:t>
            </a:r>
            <a:endParaRPr lang="zh-CN" altLang="en-US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83260" y="1120140"/>
            <a:ext cx="7942580" cy="506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dirty="0" smtClean="0">
                <a:solidFill>
                  <a:schemeClr val="accent2">
                    <a:lumMod val="75000"/>
                  </a:schemeClr>
                </a:solidFill>
              </a:rPr>
              <a:t>点击“课程学习”，开始看课；</a:t>
            </a:r>
            <a:endParaRPr lang="en-US" altLang="zh-CN" dirty="0" smtClean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右箭头 2"/>
          <p:cNvSpPr/>
          <p:nvPr/>
        </p:nvSpPr>
        <p:spPr>
          <a:xfrm>
            <a:off x="3851677" y="3361938"/>
            <a:ext cx="864096" cy="224660"/>
          </a:xfrm>
          <a:prstGeom prst="rightArrow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/>
          <p:nvPr/>
        </p:nvPicPr>
        <p:blipFill>
          <a:blip r:embed="rId1"/>
          <a:stretch>
            <a:fillRect/>
          </a:stretch>
        </p:blipFill>
        <p:spPr>
          <a:xfrm>
            <a:off x="1403985" y="1626870"/>
            <a:ext cx="1999615" cy="4041140"/>
          </a:xfrm>
          <a:prstGeom prst="rect">
            <a:avLst/>
          </a:prstGeom>
        </p:spPr>
      </p:pic>
      <p:pic>
        <p:nvPicPr>
          <p:cNvPr id="10" name="图片 9"/>
          <p:cNvPicPr/>
          <p:nvPr/>
        </p:nvPicPr>
        <p:blipFill>
          <a:blip r:embed="rId2"/>
          <a:stretch>
            <a:fillRect/>
          </a:stretch>
        </p:blipFill>
        <p:spPr>
          <a:xfrm>
            <a:off x="5004435" y="1626870"/>
            <a:ext cx="2040890" cy="395795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/>
              <a:t>4</a:t>
            </a:r>
            <a:r>
              <a:rPr lang="zh-CN" altLang="en-US" b="1" dirty="0"/>
              <a:t>、看课及做作业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05" y="1166495"/>
            <a:ext cx="8465185" cy="3429000"/>
          </a:xfrm>
        </p:spPr>
        <p:txBody>
          <a:bodyPr/>
          <a:lstStyle/>
          <a:p>
            <a:pPr marL="0" indent="0">
              <a:buNone/>
            </a:pPr>
            <a:r>
              <a:rPr lang="zh-CN" altLang="zh-CN" sz="1800" dirty="0">
                <a:solidFill>
                  <a:schemeClr val="tx1"/>
                </a:solidFill>
              </a:rPr>
              <a:t>看课结束后计时信息可以通过课程顶部查询；如已安排作业，</a:t>
            </a:r>
            <a:r>
              <a:rPr lang="zh-CN" altLang="en-US" sz="1800" dirty="0" smtClean="0">
                <a:solidFill>
                  <a:schemeClr val="tx1"/>
                </a:solidFill>
                <a:sym typeface="+mn-ea"/>
              </a:rPr>
              <a:t>点击课程页面的</a:t>
            </a:r>
            <a:r>
              <a:rPr lang="zh-CN" altLang="en-US" sz="1800" dirty="0" smtClean="0">
                <a:solidFill>
                  <a:schemeClr val="tx1"/>
                </a:solidFill>
                <a:sym typeface="+mn-ea"/>
              </a:rPr>
              <a:t>“在线作业”，开始做题。</a:t>
            </a:r>
            <a:endParaRPr lang="zh-CN" altLang="en-US" sz="1800" dirty="0" smtClean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4" name="图片 3"/>
          <p:cNvPicPr/>
          <p:nvPr/>
        </p:nvPicPr>
        <p:blipFill>
          <a:blip r:embed="rId1"/>
          <a:stretch>
            <a:fillRect/>
          </a:stretch>
        </p:blipFill>
        <p:spPr>
          <a:xfrm>
            <a:off x="1691640" y="1840865"/>
            <a:ext cx="2260600" cy="380238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5147945" y="1840865"/>
            <a:ext cx="2089150" cy="3802380"/>
          </a:xfrm>
          <a:prstGeom prst="rect">
            <a:avLst/>
          </a:prstGeom>
        </p:spPr>
      </p:pic>
      <p:sp>
        <p:nvSpPr>
          <p:cNvPr id="6" name="右箭头 5"/>
          <p:cNvSpPr/>
          <p:nvPr>
            <p:custDataLst>
              <p:tags r:id="rId4"/>
            </p:custDataLst>
          </p:nvPr>
        </p:nvSpPr>
        <p:spPr>
          <a:xfrm>
            <a:off x="4095517" y="3176518"/>
            <a:ext cx="864096" cy="224660"/>
          </a:xfrm>
          <a:prstGeom prst="rightArrow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b="1" dirty="0"/>
              <a:t>5</a:t>
            </a:r>
            <a:r>
              <a:rPr lang="zh-CN" altLang="en-US" b="1" dirty="0"/>
              <a:t>、在线考试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05" y="1166495"/>
            <a:ext cx="8465185" cy="3429000"/>
          </a:xfrm>
        </p:spPr>
        <p:txBody>
          <a:bodyPr/>
          <a:lstStyle/>
          <a:p>
            <a:pPr marL="0" indent="0">
              <a:buNone/>
            </a:pPr>
            <a:r>
              <a:rPr lang="zh-CN" altLang="zh-CN" sz="1800" dirty="0">
                <a:solidFill>
                  <a:schemeClr val="tx1"/>
                </a:solidFill>
              </a:rPr>
              <a:t>看课结束后计时信息可以通过课程顶部查询；如已安排作业，</a:t>
            </a:r>
            <a:r>
              <a:rPr lang="zh-CN" altLang="en-US" sz="1800" dirty="0" smtClean="0">
                <a:solidFill>
                  <a:schemeClr val="tx1"/>
                </a:solidFill>
                <a:sym typeface="+mn-ea"/>
              </a:rPr>
              <a:t>点击课程页面的</a:t>
            </a:r>
            <a:r>
              <a:rPr lang="zh-CN" altLang="en-US" sz="1800" dirty="0" smtClean="0">
                <a:solidFill>
                  <a:schemeClr val="tx1"/>
                </a:solidFill>
                <a:sym typeface="+mn-ea"/>
              </a:rPr>
              <a:t>“在线作业”，开始做题。</a:t>
            </a:r>
            <a:endParaRPr lang="zh-CN" altLang="en-US" sz="1800" dirty="0" smtClean="0">
              <a:solidFill>
                <a:schemeClr val="tx1"/>
              </a:solidFill>
              <a:sym typeface="+mn-ea"/>
            </a:endParaRPr>
          </a:p>
        </p:txBody>
      </p:sp>
      <p:pic>
        <p:nvPicPr>
          <p:cNvPr id="22" name="图片 2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347720" y="1968500"/>
            <a:ext cx="1842770" cy="3450590"/>
          </a:xfrm>
          <a:prstGeom prst="rect">
            <a:avLst/>
          </a:prstGeom>
        </p:spPr>
      </p:pic>
      <p:pic>
        <p:nvPicPr>
          <p:cNvPr id="24" name="图片 2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tretch>
            <a:fillRect/>
          </a:stretch>
        </p:blipFill>
        <p:spPr>
          <a:xfrm>
            <a:off x="6071870" y="1993265"/>
            <a:ext cx="1824355" cy="3425190"/>
          </a:xfrm>
          <a:prstGeom prst="rect">
            <a:avLst/>
          </a:prstGeom>
        </p:spPr>
      </p:pic>
      <p:pic>
        <p:nvPicPr>
          <p:cNvPr id="7" name="图片 1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683260" y="1993265"/>
            <a:ext cx="1755140" cy="3425825"/>
          </a:xfrm>
          <a:prstGeom prst="rect">
            <a:avLst/>
          </a:prstGeom>
        </p:spPr>
      </p:pic>
      <p:sp>
        <p:nvSpPr>
          <p:cNvPr id="8" name="右箭头 7"/>
          <p:cNvSpPr/>
          <p:nvPr>
            <p:custDataLst>
              <p:tags r:id="rId7"/>
            </p:custDataLst>
          </p:nvPr>
        </p:nvSpPr>
        <p:spPr>
          <a:xfrm>
            <a:off x="2573655" y="3576955"/>
            <a:ext cx="639445" cy="233045"/>
          </a:xfrm>
          <a:prstGeom prst="rightArrow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右箭头 9"/>
          <p:cNvSpPr/>
          <p:nvPr>
            <p:custDataLst>
              <p:tags r:id="rId8"/>
            </p:custDataLst>
          </p:nvPr>
        </p:nvSpPr>
        <p:spPr>
          <a:xfrm>
            <a:off x="5311140" y="3577590"/>
            <a:ext cx="639445" cy="233045"/>
          </a:xfrm>
          <a:prstGeom prst="rightArrow">
            <a:avLst/>
          </a:prstGeom>
          <a:noFill/>
          <a:ln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115695" y="3145155"/>
            <a:ext cx="503555" cy="432435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lt1"/>
                </a:solidFill>
              </a14:hiddenFill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BEAUTIFY_FLAG" val="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BEAUTIFY_FLAG" val="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BEAUTIFY_FLAG" val="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BEAUTIFY_FLAG" val=""/>
</p:tagLst>
</file>

<file path=ppt/tags/tag10.xml><?xml version="1.0" encoding="utf-8"?>
<p:tagLst xmlns:p="http://schemas.openxmlformats.org/presentationml/2006/main">
  <p:tag name="KSO_WPP_MARK_KEY" val="2fc86a3f-9822-4048-a7b1-56930ae10b1c"/>
  <p:tag name="COMMONDATA" val="eyJoZGlkIjoiYmExMDQ0NGU0ZjI3NDc1MTgwYmI4NTVkOWZlMTllYWMifQ=="/>
  <p:tag name="commondata" val="eyJoZGlkIjoiYzg0M2U3NDJhOWU3ZjQzZjYyYzEwYzQ2ODJiN2QyZGQifQ=="/>
</p:tagLst>
</file>

<file path=ppt/theme/theme1.xml><?xml version="1.0" encoding="utf-8"?>
<a:theme xmlns:a="http://schemas.openxmlformats.org/drawingml/2006/main" name="项目策划模板@0.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项目策划模板@0.9.potx</Template>
  <TotalTime>0</TotalTime>
  <Words>640</Words>
  <Application>WPS 演示</Application>
  <PresentationFormat>全屏显示(16:10)</PresentationFormat>
  <Paragraphs>66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5" baseType="lpstr">
      <vt:lpstr>Arial</vt:lpstr>
      <vt:lpstr>宋体</vt:lpstr>
      <vt:lpstr>Wingdings</vt:lpstr>
      <vt:lpstr>微软雅黑</vt:lpstr>
      <vt:lpstr>Arial</vt:lpstr>
      <vt:lpstr>Arial Unicode MS</vt:lpstr>
      <vt:lpstr>Calibri</vt:lpstr>
      <vt:lpstr>项目策划模板@0.9</vt:lpstr>
      <vt:lpstr>学生使用手册</vt:lpstr>
      <vt:lpstr>一、电脑端操作手册</vt:lpstr>
      <vt:lpstr>1、运行环境、登录</vt:lpstr>
      <vt:lpstr>2、首页</vt:lpstr>
      <vt:lpstr>3、看课学习</vt:lpstr>
      <vt:lpstr>PowerPoint 演示文稿</vt:lpstr>
      <vt:lpstr>4、作业</vt:lpstr>
      <vt:lpstr>5、考试</vt:lpstr>
      <vt:lpstr>6、成绩</vt:lpstr>
      <vt:lpstr>7、毕业</vt:lpstr>
      <vt:lpstr>8、个人信息</vt:lpstr>
      <vt:lpstr>二、手机端操作手册</vt:lpstr>
      <vt:lpstr>1、移动APP下载</vt:lpstr>
      <vt:lpstr>2、登陆学起app</vt:lpstr>
      <vt:lpstr>3、课程学习</vt:lpstr>
      <vt:lpstr>4、看课及做作业</vt:lpstr>
      <vt:lpstr>5、在线考试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姬业</dc:creator>
  <cp:lastModifiedBy>极目送飞鸟</cp:lastModifiedBy>
  <cp:revision>2835</cp:revision>
  <dcterms:created xsi:type="dcterms:W3CDTF">2009-12-06T10:38:00Z</dcterms:created>
  <dcterms:modified xsi:type="dcterms:W3CDTF">2025-03-31T01:38:57Z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A396BB98DD5D4321B0E683A68E50A83B</vt:lpwstr>
  </property>
  <property fmtid="{D5CDD505-2E9C-101B-9397-08002B2CF9AE}" pid="3" name="KSOProductBuildVer">
    <vt:lpwstr>2052-12.1.0.20305</vt:lpwstr>
  </property>
</Properties>
</file>