
<file path=[Content_Types].xml><?xml version="1.0" encoding="utf-8"?>
<Types xmlns="http://schemas.openxmlformats.org/package/2006/content-types">
  <Default Extension="wmf" ContentType="image/x-wmf"/>
  <Default Extension="png" ContentType="image/png"/>
  <Default Extension="wdp" ContentType="image/vnd.ms-photo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2" r:id="rId3"/>
    <p:sldId id="513" r:id="rId4"/>
    <p:sldId id="455" r:id="rId5"/>
    <p:sldId id="503" r:id="rId6"/>
    <p:sldId id="500" r:id="rId7"/>
    <p:sldId id="526" r:id="rId8"/>
    <p:sldId id="512" r:id="rId9"/>
    <p:sldId id="506" r:id="rId10"/>
    <p:sldId id="509" r:id="rId11"/>
    <p:sldId id="510" r:id="rId12"/>
    <p:sldId id="514" r:id="rId13"/>
    <p:sldId id="515" r:id="rId14"/>
    <p:sldId id="518" r:id="rId15"/>
    <p:sldId id="519" r:id="rId16"/>
    <p:sldId id="520" r:id="rId17"/>
    <p:sldId id="527" r:id="rId18"/>
  </p:sldIdLst>
  <p:sldSz cx="9144000" cy="5715000" type="screen16x1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  <a:srgbClr val="F7F39B"/>
    <a:srgbClr val="F7A9DB"/>
    <a:srgbClr val="EE5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19" autoAdjust="0"/>
    <p:restoredTop sz="77333" autoAdjust="0"/>
  </p:normalViewPr>
  <p:slideViewPr>
    <p:cSldViewPr showGuides="1">
      <p:cViewPr varScale="1">
        <p:scale>
          <a:sx n="88" d="100"/>
          <a:sy n="88" d="100"/>
        </p:scale>
        <p:origin x="828" y="90"/>
      </p:cViewPr>
      <p:guideLst>
        <p:guide orient="horz" pos="18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90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964B83-8345-4413-A6F1-F270C629A6E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9E8CFC-36A4-4335-B8DC-FF0EF578EF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4C19EE3-F66F-4767-A6F3-5D41C12A3E8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06E125-48F0-476E-9C48-2A74794AF4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HINAEDU_RGB_200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0" y="500046"/>
            <a:ext cx="1220785" cy="38334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图片 4" descr="CHINAEDU_RGB_2006.w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29522" y="500046"/>
            <a:ext cx="1220785" cy="38334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428872"/>
            <a:ext cx="6386530" cy="1010707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500442"/>
            <a:ext cx="6400800" cy="54769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75" y="857250"/>
            <a:ext cx="5286375" cy="46038"/>
          </a:xfrm>
          <a:prstGeom prst="rect">
            <a:avLst/>
          </a:prstGeom>
          <a:gradFill flip="none" rotWithShape="1">
            <a:gsLst>
              <a:gs pos="21000">
                <a:schemeClr val="accent6">
                  <a:lumMod val="75000"/>
                </a:schemeClr>
              </a:gs>
              <a:gs pos="77000">
                <a:schemeClr val="accent6">
                  <a:lumMod val="75000"/>
                  <a:tint val="44500"/>
                  <a:satMod val="160000"/>
                  <a:alpha val="0"/>
                </a:schemeClr>
              </a:gs>
              <a:gs pos="51000">
                <a:schemeClr val="accent6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 descr="CHINAEDU_RGB_200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29520" y="4786326"/>
            <a:ext cx="1220785" cy="38334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矩形 5"/>
          <p:cNvSpPr/>
          <p:nvPr userDrawn="1"/>
        </p:nvSpPr>
        <p:spPr>
          <a:xfrm>
            <a:off x="714375" y="857250"/>
            <a:ext cx="5286375" cy="46038"/>
          </a:xfrm>
          <a:prstGeom prst="rect">
            <a:avLst/>
          </a:prstGeom>
          <a:gradFill flip="none" rotWithShape="1">
            <a:gsLst>
              <a:gs pos="21000">
                <a:schemeClr val="accent6">
                  <a:lumMod val="75000"/>
                </a:schemeClr>
              </a:gs>
              <a:gs pos="77000">
                <a:schemeClr val="accent6">
                  <a:lumMod val="75000"/>
                  <a:tint val="44500"/>
                  <a:satMod val="160000"/>
                  <a:alpha val="0"/>
                </a:schemeClr>
              </a:gs>
              <a:gs pos="51000">
                <a:schemeClr val="accent6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 descr="CHINAEDU_RGB_2006.w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429522" y="4786326"/>
            <a:ext cx="1220785" cy="38334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214294"/>
            <a:ext cx="5614998" cy="952500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285864"/>
            <a:ext cx="8015286" cy="34290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5614988" cy="9525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28625" y="1643063"/>
            <a:ext cx="8229600" cy="346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effectLst>
            <a:reflection blurRad="6350" stA="50000" endA="3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25.tiff"/><Relationship Id="rId5" Type="http://schemas.openxmlformats.org/officeDocument/2006/relationships/tags" Target="../tags/tag7.xml"/><Relationship Id="rId4" Type="http://schemas.openxmlformats.org/officeDocument/2006/relationships/image" Target="../media/image24.tiff"/><Relationship Id="rId3" Type="http://schemas.openxmlformats.org/officeDocument/2006/relationships/tags" Target="../tags/tag6.xml"/><Relationship Id="rId2" Type="http://schemas.openxmlformats.org/officeDocument/2006/relationships/image" Target="../media/image23.tiff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zsxycj.sccchina.net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984776" cy="1428760"/>
          </a:xfrm>
        </p:spPr>
        <p:txBody>
          <a:bodyPr/>
          <a:lstStyle/>
          <a:p>
            <a:r>
              <a:rPr lang="zh-CN" altLang="en-US" sz="3600" dirty="0" smtClean="0"/>
              <a:t>学生使用手册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、个人信息</a:t>
            </a:r>
            <a:endParaRPr lang="zh-CN" altLang="en-US" sz="2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3284"/>
            <a:ext cx="6365205" cy="463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13284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408712" cy="1428760"/>
          </a:xfrm>
        </p:spPr>
        <p:txBody>
          <a:bodyPr/>
          <a:lstStyle/>
          <a:p>
            <a:r>
              <a:rPr lang="zh-CN" altLang="en-US" sz="3600" dirty="0" smtClean="0"/>
              <a:t>二、手机端操作手册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、移动</a:t>
            </a:r>
            <a:r>
              <a:rPr lang="en-US" altLang="zh-CN" sz="2800" b="1" dirty="0" smtClean="0"/>
              <a:t>APP</a:t>
            </a:r>
            <a:r>
              <a:rPr lang="zh-CN" altLang="en-US" sz="2800" b="1" dirty="0" smtClean="0"/>
              <a:t>下载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50096" y="1120016"/>
            <a:ext cx="8242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chemeClr val="accent2">
                    <a:lumMod val="75000"/>
                  </a:schemeClr>
                </a:solidFill>
              </a:rPr>
              <a:t>用户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可以通过以下两种途径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下载</a:t>
            </a:r>
            <a:r>
              <a:rPr lang="en-US" altLang="zh-CN" b="1" dirty="0" smtClean="0">
                <a:solidFill>
                  <a:schemeClr val="accent2">
                    <a:lumMod val="75000"/>
                  </a:schemeClr>
                </a:solidFill>
              </a:rPr>
              <a:t>APP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、安卓用户可通过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小米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应用商店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       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、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华为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应用市场        、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应用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宝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等应用市场搜索：“学起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PLUS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”下载。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、苹果用户可通过苹果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APP Store           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搜索“学起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PLUS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”下载。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26542" y="1777380"/>
            <a:ext cx="7106495" cy="1875964"/>
            <a:chOff x="668163" y="1510376"/>
            <a:chExt cx="7106495" cy="1875964"/>
          </a:xfrm>
        </p:grpSpPr>
        <p:sp>
          <p:nvSpPr>
            <p:cNvPr id="4" name="矩形 3"/>
            <p:cNvSpPr/>
            <p:nvPr/>
          </p:nvSpPr>
          <p:spPr>
            <a:xfrm>
              <a:off x="668163" y="2932305"/>
              <a:ext cx="7072189" cy="454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532" y="1510376"/>
              <a:ext cx="525463" cy="541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2" b="33178"/>
            <a:stretch>
              <a:fillRect/>
            </a:stretch>
          </p:blipFill>
          <p:spPr bwMode="auto">
            <a:xfrm>
              <a:off x="7301802" y="1553487"/>
              <a:ext cx="472856" cy="482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875" y="1820491"/>
            <a:ext cx="442566" cy="46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841" y="2710253"/>
            <a:ext cx="4572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登陆学起</a:t>
            </a:r>
            <a:r>
              <a:rPr lang="en-US" altLang="zh-CN" sz="2800" b="1" dirty="0"/>
              <a:t>app</a:t>
            </a:r>
            <a:endParaRPr lang="en-US" altLang="zh-CN" sz="2800" b="1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" t="908" r="560" b="-908"/>
          <a:stretch>
            <a:fillRect/>
          </a:stretch>
        </p:blipFill>
        <p:spPr bwMode="auto">
          <a:xfrm>
            <a:off x="5292080" y="1120015"/>
            <a:ext cx="2088232" cy="44882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83569" y="2425576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下载安装后选择报考院校，输入账号及密码；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注：移动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app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账号密码与电脑端相同；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431" y="2384742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课程学习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260" y="1120140"/>
            <a:ext cx="79425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点击“课程学习”，开始看课；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851677" y="3361938"/>
            <a:ext cx="864096" cy="224660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985" y="1626870"/>
            <a:ext cx="1999615" cy="40411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5004435" y="1626870"/>
            <a:ext cx="2040890" cy="3957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en-US" b="1" dirty="0"/>
              <a:t>、看课及做作业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166495"/>
            <a:ext cx="8465185" cy="34290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>
                <a:solidFill>
                  <a:schemeClr val="tx1"/>
                </a:solidFill>
              </a:rPr>
              <a:t>看课结束后计时信息可以通过课程顶部查询；如已安排作业，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点击课程页面的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“在线作业”，开始做题。</a:t>
            </a:r>
            <a:endParaRPr lang="zh-CN" altLang="en-US" sz="18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691640" y="1840865"/>
            <a:ext cx="2260600" cy="3802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47945" y="1840865"/>
            <a:ext cx="2089150" cy="3802380"/>
          </a:xfrm>
          <a:prstGeom prst="rect">
            <a:avLst/>
          </a:prstGeom>
        </p:spPr>
      </p:pic>
      <p:sp>
        <p:nvSpPr>
          <p:cNvPr id="6" name="右箭头 5"/>
          <p:cNvSpPr/>
          <p:nvPr>
            <p:custDataLst>
              <p:tags r:id="rId4"/>
            </p:custDataLst>
          </p:nvPr>
        </p:nvSpPr>
        <p:spPr>
          <a:xfrm>
            <a:off x="4095517" y="3176518"/>
            <a:ext cx="864096" cy="224660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zh-CN" altLang="en-US" b="1" dirty="0"/>
              <a:t>、在线考试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166495"/>
            <a:ext cx="8465185" cy="34290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>
                <a:solidFill>
                  <a:schemeClr val="tx1"/>
                </a:solidFill>
              </a:rPr>
              <a:t>看课结束后计时信息可以通过课程顶部查询；如已安排作业，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点击课程页面的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“在线作业”，开始做题。</a:t>
            </a:r>
            <a:endParaRPr lang="zh-CN" altLang="en-US" sz="18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2" name="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1968500"/>
            <a:ext cx="1842770" cy="3450590"/>
          </a:xfrm>
          <a:prstGeom prst="rect">
            <a:avLst/>
          </a:prstGeom>
        </p:spPr>
      </p:pic>
      <p:pic>
        <p:nvPicPr>
          <p:cNvPr id="24" name="图片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71870" y="1993265"/>
            <a:ext cx="1824355" cy="3425190"/>
          </a:xfrm>
          <a:prstGeom prst="rect">
            <a:avLst/>
          </a:prstGeom>
        </p:spPr>
      </p:pic>
      <p:pic>
        <p:nvPicPr>
          <p:cNvPr id="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3260" y="1993265"/>
            <a:ext cx="1755140" cy="3425825"/>
          </a:xfrm>
          <a:prstGeom prst="rect">
            <a:avLst/>
          </a:prstGeom>
        </p:spPr>
      </p:pic>
      <p:sp>
        <p:nvSpPr>
          <p:cNvPr id="8" name="右箭头 7"/>
          <p:cNvSpPr/>
          <p:nvPr>
            <p:custDataLst>
              <p:tags r:id="rId7"/>
            </p:custDataLst>
          </p:nvPr>
        </p:nvSpPr>
        <p:spPr>
          <a:xfrm>
            <a:off x="2573655" y="3576955"/>
            <a:ext cx="639445" cy="233045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>
            <p:custDataLst>
              <p:tags r:id="rId8"/>
            </p:custDataLst>
          </p:nvPr>
        </p:nvSpPr>
        <p:spPr>
          <a:xfrm>
            <a:off x="5311140" y="3577590"/>
            <a:ext cx="639445" cy="233045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5695" y="3145155"/>
            <a:ext cx="503555" cy="43243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408712" cy="1428760"/>
          </a:xfrm>
        </p:spPr>
        <p:txBody>
          <a:bodyPr/>
          <a:lstStyle/>
          <a:p>
            <a:r>
              <a:rPr lang="zh-CN" altLang="en-US" sz="3600" dirty="0" smtClean="0"/>
              <a:t>一、电脑端操作手册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、运行环境、登录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611560" y="1129308"/>
            <a:ext cx="5256584" cy="2614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运行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环境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推荐浏览器为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谷歌、火狐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。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推荐分辨率为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1920*1680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学生登录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学生登录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地址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hlinkClick r:id="rId1"/>
              </a:rPr>
              <a:t>http://xxpt.hbwgydx.com/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20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、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21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、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22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、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24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级学生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默认用户名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身份证号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；</a:t>
            </a:r>
            <a:endParaRPr lang="zh-CN" altLang="en-US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23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级学生默认用户名：学号；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所有学生默认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密码：身份证后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位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；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、首页</a:t>
            </a:r>
            <a:endParaRPr lang="zh-CN" altLang="en-US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73696"/>
            <a:ext cx="8064896" cy="423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73696"/>
            <a:ext cx="1333333" cy="314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2713484"/>
            <a:ext cx="704762" cy="2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3805440"/>
            <a:ext cx="704762" cy="238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4897396"/>
            <a:ext cx="704762" cy="23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、看课学习</a:t>
            </a:r>
            <a:endParaRPr lang="zh-CN" altLang="en-US" sz="28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992962"/>
            <a:ext cx="8064895" cy="402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281436"/>
            <a:ext cx="709793" cy="216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24" y="3557600"/>
            <a:ext cx="657143" cy="2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246" y="4717740"/>
            <a:ext cx="657143" cy="2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、作业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800" y="2281436"/>
            <a:ext cx="709793" cy="216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8124" y="3557600"/>
            <a:ext cx="657143" cy="2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9246" y="4717740"/>
            <a:ext cx="657143" cy="20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11730" y="1417320"/>
            <a:ext cx="6402070" cy="385445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39750" y="1416685"/>
            <a:ext cx="1760220" cy="3669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在线作业：</a:t>
            </a:r>
            <a:br>
              <a:rPr lang="zh-CN" altLang="en-US" sz="2400"/>
            </a:br>
            <a:br>
              <a:rPr lang="zh-CN" altLang="en-US" sz="2400"/>
            </a:br>
            <a:r>
              <a:rPr lang="zh-CN" altLang="en-US" sz="1800"/>
              <a:t>如老师安排了</a:t>
            </a:r>
            <a:r>
              <a:rPr lang="zh-CN" altLang="en-US" sz="1800"/>
              <a:t>作业，则可通过在线作业列表，查看并按时完成作业。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/>
              <a:t>5</a:t>
            </a:r>
            <a:r>
              <a:rPr lang="zh-CN" altLang="en-US" sz="2800" b="1" dirty="0" smtClean="0"/>
              <a:t>、考试</a:t>
            </a:r>
            <a:endParaRPr lang="zh-CN" altLang="en-US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1" y="1273324"/>
            <a:ext cx="819606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39750" y="4010025"/>
            <a:ext cx="77368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/>
              <a:t>在线考试注意事项：</a:t>
            </a:r>
            <a:br>
              <a:rPr lang="zh-CN" altLang="en-US" sz="1600"/>
            </a:br>
            <a:r>
              <a:rPr lang="zh-CN" altLang="en-US" sz="1600">
                <a:solidFill>
                  <a:srgbClr val="FF0000"/>
                </a:solidFill>
                <a:sym typeface="+mn-ea"/>
              </a:rPr>
              <a:t>注意：</a:t>
            </a:r>
            <a:r>
              <a:rPr lang="zh-CN" altLang="en-US" sz="1600"/>
              <a:t>点击</a:t>
            </a:r>
            <a:r>
              <a:rPr lang="en-US" altLang="zh-CN" sz="1600"/>
              <a:t> </a:t>
            </a:r>
            <a:r>
              <a:rPr lang="zh-CN" altLang="en-US" sz="1600"/>
              <a:t>课程后的</a:t>
            </a:r>
            <a:r>
              <a:rPr lang="en-US" altLang="zh-CN" sz="1600"/>
              <a:t>“</a:t>
            </a:r>
            <a:r>
              <a:rPr lang="zh-CN" altLang="en-US" sz="1600"/>
              <a:t>开始考试</a:t>
            </a:r>
            <a:r>
              <a:rPr lang="en-US" altLang="zh-CN" sz="1600"/>
              <a:t>” </a:t>
            </a:r>
            <a:r>
              <a:rPr lang="zh-CN" altLang="en-US" sz="1600"/>
              <a:t>后，考试倒计时启动，考试期间退出考试页面，系统将继续倒计时，在倒计时结束之前再次进入考试，可继续答题；考试时间已到，尚未提交试卷时，系统将强制交卷。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、成绩</a:t>
            </a:r>
            <a:endParaRPr lang="zh-CN" altLang="en-US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9308"/>
            <a:ext cx="829960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273324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毕业</a:t>
            </a:r>
            <a:endParaRPr lang="zh-CN" altLang="en-US" sz="2800" b="1" dirty="0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737118" y="985292"/>
            <a:ext cx="6480720" cy="4528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PP_MARK_KEY" val="2fc86a3f-9822-4048-a7b1-56930ae10b1c"/>
  <p:tag name="COMMONDATA" val="eyJoZGlkIjoiYmExMDQ0NGU0ZjI3NDc1MTgwYmI4NTVkOWZlMTllYWMifQ=="/>
  <p:tag name="commondata" val="eyJoZGlkIjoiYzg0M2U3NDJhOWU3ZjQzZjYyYzEwYzQ2ODJiN2QyZG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项目策划模板@0.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项目策划模板@0.9.potx</Template>
  <TotalTime>0</TotalTime>
  <Words>631</Words>
  <Application>WPS 演示</Application>
  <PresentationFormat>全屏显示(16:10)</PresentationFormat>
  <Paragraphs>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项目策划模板@0.9</vt:lpstr>
      <vt:lpstr>学生使用手册</vt:lpstr>
      <vt:lpstr>一、电脑端操作手册</vt:lpstr>
      <vt:lpstr>1、运行环境、登录</vt:lpstr>
      <vt:lpstr>2、首页</vt:lpstr>
      <vt:lpstr>3、看课学习</vt:lpstr>
      <vt:lpstr>4、作业</vt:lpstr>
      <vt:lpstr>5、考试</vt:lpstr>
      <vt:lpstr>6、成绩</vt:lpstr>
      <vt:lpstr>7、毕业</vt:lpstr>
      <vt:lpstr>8、个人信息</vt:lpstr>
      <vt:lpstr>二、手机端操作手册</vt:lpstr>
      <vt:lpstr>1、移动APP下载</vt:lpstr>
      <vt:lpstr>2、登陆学起app</vt:lpstr>
      <vt:lpstr>3、课程学习</vt:lpstr>
      <vt:lpstr>4、看课及做作业</vt:lpstr>
      <vt:lpstr>5、在线考试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姬业</dc:creator>
  <cp:lastModifiedBy>云云阿</cp:lastModifiedBy>
  <cp:revision>2833</cp:revision>
  <dcterms:created xsi:type="dcterms:W3CDTF">2009-12-06T10:38:00Z</dcterms:created>
  <dcterms:modified xsi:type="dcterms:W3CDTF">2024-07-01T07:19:11Z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A396BB98DD5D4321B0E683A68E50A83B</vt:lpwstr>
  </property>
  <property fmtid="{D5CDD505-2E9C-101B-9397-08002B2CF9AE}" pid="3" name="KSOProductBuildVer">
    <vt:lpwstr>2052-12.1.0.16929</vt:lpwstr>
  </property>
</Properties>
</file>